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7"/>
  </p:notesMasterIdLst>
  <p:handoutMasterIdLst>
    <p:handoutMasterId r:id="rId8"/>
  </p:handoutMasterIdLst>
  <p:sldIdLst>
    <p:sldId id="261" r:id="rId2"/>
    <p:sldId id="275" r:id="rId3"/>
    <p:sldId id="276" r:id="rId4"/>
    <p:sldId id="282" r:id="rId5"/>
    <p:sldId id="28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985" autoAdjust="0"/>
    <p:restoredTop sz="95588" autoAdjust="0"/>
  </p:normalViewPr>
  <p:slideViewPr>
    <p:cSldViewPr snapToGrid="0" showGuides="1">
      <p:cViewPr varScale="1">
        <p:scale>
          <a:sx n="107" d="100"/>
          <a:sy n="107" d="100"/>
        </p:scale>
        <p:origin x="168" y="432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07/09/2022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07/09/2022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07.09.2022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ope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Binære</a:t>
            </a:r>
            <a:r>
              <a:rPr lang="en-GB" dirty="0"/>
              <a:t> </a:t>
            </a:r>
            <a:r>
              <a:rPr lang="en-GB" dirty="0" err="1"/>
              <a:t>tal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2022/09/07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0B0DEF-FA0C-4543-8807-EE52742FD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E016CE2B-E8FE-6747-B023-A961E6C77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892" y="0"/>
            <a:ext cx="4163424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9D725-643D-BB4E-BD79-AE824C673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FBB1A85-8E0B-6349-9EDC-0EAA712BF696}"/>
              </a:ext>
            </a:extLst>
          </p:cNvPr>
          <p:cNvSpPr txBox="1">
            <a:spLocks/>
          </p:cNvSpPr>
          <p:nvPr/>
        </p:nvSpPr>
        <p:spPr>
          <a:xfrm>
            <a:off x="475343" y="547688"/>
            <a:ext cx="6750958" cy="1143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/>
              <a:t>Alt på computeren er relateret til binære tal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2FAC341-3580-7F44-8038-002E39EAC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103" y="5082388"/>
            <a:ext cx="2094930" cy="94674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01102BE-BFBC-5041-9A39-51FE7D02B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586" y="5029848"/>
            <a:ext cx="1865501" cy="10518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4832DFF-64F3-B94E-8A4D-4E010A96AB9D}"/>
              </a:ext>
            </a:extLst>
          </p:cNvPr>
          <p:cNvSpPr txBox="1"/>
          <p:nvPr/>
        </p:nvSpPr>
        <p:spPr>
          <a:xfrm>
            <a:off x="642938" y="1914525"/>
            <a:ext cx="23984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Decimal: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 –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Alphabet – {0,1,..,9}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B9DFB0-EA20-9847-B3B4-C7E4F9803FD0}"/>
              </a:ext>
            </a:extLst>
          </p:cNvPr>
          <p:cNvSpPr txBox="1"/>
          <p:nvPr/>
        </p:nvSpPr>
        <p:spPr>
          <a:xfrm>
            <a:off x="3458696" y="1914525"/>
            <a:ext cx="20746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Binær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 –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Alphabet – {0,1}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BAA21B-7A4B-B142-96CE-0ACC52EF49F7}"/>
              </a:ext>
            </a:extLst>
          </p:cNvPr>
          <p:cNvSpPr txBox="1"/>
          <p:nvPr/>
        </p:nvSpPr>
        <p:spPr>
          <a:xfrm>
            <a:off x="915992" y="4255175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</a:t>
            </a:r>
            <a:r>
              <a:rPr lang="en-US" baseline="-25000" dirty="0" err="1"/>
              <a:t>n</a:t>
            </a:r>
            <a:r>
              <a:rPr lang="en-US" dirty="0"/>
              <a:t>…d</a:t>
            </a:r>
            <a:r>
              <a:rPr lang="en-US" baseline="-25000" dirty="0"/>
              <a:t>2</a:t>
            </a:r>
            <a:r>
              <a:rPr lang="en-US" dirty="0"/>
              <a:t>d</a:t>
            </a:r>
            <a:r>
              <a:rPr lang="en-US" baseline="-25000" dirty="0"/>
              <a:t>1</a:t>
            </a:r>
            <a:r>
              <a:rPr lang="en-US" dirty="0"/>
              <a:t>d</a:t>
            </a:r>
            <a:r>
              <a:rPr lang="en-US" baseline="-25000" dirty="0"/>
              <a:t>0</a:t>
            </a:r>
            <a:r>
              <a:rPr lang="en-US" dirty="0"/>
              <a:t>,d</a:t>
            </a:r>
            <a:r>
              <a:rPr lang="en-US" baseline="-25000" dirty="0"/>
              <a:t>-1</a:t>
            </a:r>
            <a:r>
              <a:rPr lang="en-US" dirty="0"/>
              <a:t>d</a:t>
            </a:r>
            <a:r>
              <a:rPr lang="en-US" baseline="-25000" dirty="0"/>
              <a:t>-2</a:t>
            </a:r>
            <a:r>
              <a:rPr lang="en-US" dirty="0"/>
              <a:t>…d</a:t>
            </a:r>
            <a:r>
              <a:rPr lang="en-US" baseline="-25000" dirty="0"/>
              <a:t>-m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0D0BCB-420E-7C42-B04C-DD94885F375C}"/>
              </a:ext>
            </a:extLst>
          </p:cNvPr>
          <p:cNvSpPr txBox="1"/>
          <p:nvPr/>
        </p:nvSpPr>
        <p:spPr>
          <a:xfrm>
            <a:off x="3653470" y="4248587"/>
            <a:ext cx="2502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  <a:r>
              <a:rPr lang="en-US" baseline="-25000" dirty="0"/>
              <a:t>n</a:t>
            </a:r>
            <a:r>
              <a:rPr lang="en-US" dirty="0"/>
              <a:t>…b</a:t>
            </a:r>
            <a:r>
              <a:rPr lang="en-US" baseline="-25000" dirty="0"/>
              <a:t>2</a:t>
            </a:r>
            <a:r>
              <a:rPr lang="en-US" dirty="0"/>
              <a:t>b</a:t>
            </a:r>
            <a:r>
              <a:rPr lang="en-US" baseline="-25000" dirty="0"/>
              <a:t>1</a:t>
            </a:r>
            <a:r>
              <a:rPr lang="en-US" dirty="0"/>
              <a:t>b</a:t>
            </a:r>
            <a:r>
              <a:rPr lang="en-US" baseline="-25000" dirty="0"/>
              <a:t>0</a:t>
            </a:r>
            <a:r>
              <a:rPr lang="en-US" dirty="0"/>
              <a:t>,b</a:t>
            </a:r>
            <a:r>
              <a:rPr lang="en-US" baseline="-25000" dirty="0"/>
              <a:t>-1</a:t>
            </a:r>
            <a:r>
              <a:rPr lang="en-US" dirty="0"/>
              <a:t>b</a:t>
            </a:r>
            <a:r>
              <a:rPr lang="en-US" baseline="-25000" dirty="0"/>
              <a:t>-2</a:t>
            </a:r>
            <a:r>
              <a:rPr lang="en-US" dirty="0"/>
              <a:t>…b</a:t>
            </a:r>
            <a:r>
              <a:rPr lang="en-US" baseline="-25000" dirty="0"/>
              <a:t>-m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86C594-4DD1-1149-9A72-BFF177A78C96}"/>
              </a:ext>
            </a:extLst>
          </p:cNvPr>
          <p:cNvSpPr txBox="1"/>
          <p:nvPr/>
        </p:nvSpPr>
        <p:spPr>
          <a:xfrm>
            <a:off x="1635547" y="4660516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117,42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9D71F5-D171-7F46-AF44-BB1CE44BBA38}"/>
              </a:ext>
            </a:extLst>
          </p:cNvPr>
          <p:cNvSpPr txBox="1"/>
          <p:nvPr/>
        </p:nvSpPr>
        <p:spPr>
          <a:xfrm>
            <a:off x="4363498" y="4660516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101,11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96B408-7F26-BF42-A370-914583F84B57}"/>
              </a:ext>
            </a:extLst>
          </p:cNvPr>
          <p:cNvSpPr txBox="1"/>
          <p:nvPr/>
        </p:nvSpPr>
        <p:spPr>
          <a:xfrm rot="18940755">
            <a:off x="876957" y="3778301"/>
            <a:ext cx="7168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100..0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9F6BFB-44F2-7449-BE56-4DBC5C2C329A}"/>
              </a:ext>
            </a:extLst>
          </p:cNvPr>
          <p:cNvSpPr txBox="1"/>
          <p:nvPr/>
        </p:nvSpPr>
        <p:spPr>
          <a:xfrm rot="2665663">
            <a:off x="936490" y="3461516"/>
            <a:ext cx="3080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{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189D46-A495-5644-A5BC-15A6D08977D1}"/>
              </a:ext>
            </a:extLst>
          </p:cNvPr>
          <p:cNvSpPr txBox="1"/>
          <p:nvPr/>
        </p:nvSpPr>
        <p:spPr>
          <a:xfrm rot="18925882">
            <a:off x="824007" y="3450883"/>
            <a:ext cx="3000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7AD6C31-24DB-9744-AB8D-D88782610370}"/>
              </a:ext>
            </a:extLst>
          </p:cNvPr>
          <p:cNvSpPr txBox="1"/>
          <p:nvPr/>
        </p:nvSpPr>
        <p:spPr>
          <a:xfrm rot="18940755">
            <a:off x="1341600" y="383763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1CAAD8-F16E-4B4F-AA94-64E1022EA4DE}"/>
              </a:ext>
            </a:extLst>
          </p:cNvPr>
          <p:cNvSpPr txBox="1"/>
          <p:nvPr/>
        </p:nvSpPr>
        <p:spPr>
          <a:xfrm rot="18940755">
            <a:off x="1620751" y="3883323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FF2B96-7E46-AE4D-80FA-880F1C187FF8}"/>
              </a:ext>
            </a:extLst>
          </p:cNvPr>
          <p:cNvSpPr txBox="1"/>
          <p:nvPr/>
        </p:nvSpPr>
        <p:spPr>
          <a:xfrm rot="18940755">
            <a:off x="1874636" y="3926744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ED649D-36EC-3F4D-938E-78439BED4252}"/>
              </a:ext>
            </a:extLst>
          </p:cNvPr>
          <p:cNvSpPr txBox="1"/>
          <p:nvPr/>
        </p:nvSpPr>
        <p:spPr>
          <a:xfrm rot="18940755">
            <a:off x="2058116" y="3890421"/>
            <a:ext cx="4507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0,1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22D684-29B5-AD45-9F22-0756AD54AE6B}"/>
              </a:ext>
            </a:extLst>
          </p:cNvPr>
          <p:cNvSpPr txBox="1"/>
          <p:nvPr/>
        </p:nvSpPr>
        <p:spPr>
          <a:xfrm rot="18940755">
            <a:off x="2332489" y="3860318"/>
            <a:ext cx="561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0,01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F2B3F38-1934-494D-BF54-E4E20BA9F406}"/>
              </a:ext>
            </a:extLst>
          </p:cNvPr>
          <p:cNvSpPr txBox="1"/>
          <p:nvPr/>
        </p:nvSpPr>
        <p:spPr>
          <a:xfrm rot="18940755">
            <a:off x="2795084" y="3705327"/>
            <a:ext cx="9877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0,00…01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07BA6C-D547-644A-BF03-EEFF0B1992F3}"/>
              </a:ext>
            </a:extLst>
          </p:cNvPr>
          <p:cNvSpPr txBox="1"/>
          <p:nvPr/>
        </p:nvSpPr>
        <p:spPr>
          <a:xfrm rot="2665663">
            <a:off x="2985290" y="3280737"/>
            <a:ext cx="3706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{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1182047-7294-C744-A25D-277A668ADD4C}"/>
              </a:ext>
            </a:extLst>
          </p:cNvPr>
          <p:cNvSpPr txBox="1"/>
          <p:nvPr/>
        </p:nvSpPr>
        <p:spPr>
          <a:xfrm rot="18925882">
            <a:off x="2873608" y="3405571"/>
            <a:ext cx="360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9EFC4E9-0325-9743-AE9C-8D6D621132BC}"/>
              </a:ext>
            </a:extLst>
          </p:cNvPr>
          <p:cNvSpPr txBox="1"/>
          <p:nvPr/>
        </p:nvSpPr>
        <p:spPr>
          <a:xfrm rot="18940755">
            <a:off x="3685393" y="3881273"/>
            <a:ext cx="372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</a:t>
            </a:r>
            <a:r>
              <a:rPr lang="en-US" sz="1600" baseline="30000" dirty="0"/>
              <a:t>n</a:t>
            </a:r>
            <a:endParaRPr lang="en-US" sz="16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DE8988F-F7B2-9043-8F0E-48CE54DE5A23}"/>
              </a:ext>
            </a:extLst>
          </p:cNvPr>
          <p:cNvSpPr txBox="1"/>
          <p:nvPr/>
        </p:nvSpPr>
        <p:spPr>
          <a:xfrm rot="18940755">
            <a:off x="4100678" y="3915891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4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390BBEC-DA7D-214F-80A1-4DD53AF5D917}"/>
              </a:ext>
            </a:extLst>
          </p:cNvPr>
          <p:cNvSpPr txBox="1"/>
          <p:nvPr/>
        </p:nvSpPr>
        <p:spPr>
          <a:xfrm rot="18940755">
            <a:off x="4312168" y="3912153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B1F61B7-4D0E-7342-9722-40ED40607C9A}"/>
              </a:ext>
            </a:extLst>
          </p:cNvPr>
          <p:cNvSpPr txBox="1"/>
          <p:nvPr/>
        </p:nvSpPr>
        <p:spPr>
          <a:xfrm rot="18940755">
            <a:off x="4535464" y="3918503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6E87F38-9474-B446-9BF6-90EAEB785D79}"/>
              </a:ext>
            </a:extLst>
          </p:cNvPr>
          <p:cNvSpPr txBox="1"/>
          <p:nvPr/>
        </p:nvSpPr>
        <p:spPr>
          <a:xfrm rot="18940755">
            <a:off x="4738382" y="3857466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1/2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8FB43A9-3B09-0E4D-889E-6A0392B4893E}"/>
              </a:ext>
            </a:extLst>
          </p:cNvPr>
          <p:cNvSpPr txBox="1"/>
          <p:nvPr/>
        </p:nvSpPr>
        <p:spPr>
          <a:xfrm rot="18940755">
            <a:off x="5018631" y="3864434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1/4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20E483-4EBC-0841-9782-1BEE0AE20ED2}"/>
              </a:ext>
            </a:extLst>
          </p:cNvPr>
          <p:cNvSpPr txBox="1"/>
          <p:nvPr/>
        </p:nvSpPr>
        <p:spPr>
          <a:xfrm rot="18940755">
            <a:off x="5561780" y="3820656"/>
            <a:ext cx="603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1/2</a:t>
            </a:r>
            <a:r>
              <a:rPr lang="en-US" sz="1600" baseline="30000" dirty="0"/>
              <a:t>m</a:t>
            </a:r>
            <a:endParaRPr lang="en-US" sz="16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38D0969-67CB-9544-88A7-A212B7086818}"/>
              </a:ext>
            </a:extLst>
          </p:cNvPr>
          <p:cNvSpPr/>
          <p:nvPr/>
        </p:nvSpPr>
        <p:spPr>
          <a:xfrm>
            <a:off x="9110855" y="0"/>
            <a:ext cx="949005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1F662B2-7CD3-C743-8EE1-2CAB2FA5708C}"/>
              </a:ext>
            </a:extLst>
          </p:cNvPr>
          <p:cNvSpPr/>
          <p:nvPr/>
        </p:nvSpPr>
        <p:spPr>
          <a:xfrm>
            <a:off x="11246291" y="0"/>
            <a:ext cx="935026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096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4" grpId="0"/>
      <p:bldP spid="2" grpId="0"/>
      <p:bldP spid="3" grpId="0"/>
      <p:bldP spid="4" grpId="0"/>
      <p:bldP spid="25" grpId="0"/>
      <p:bldP spid="26" grpId="0"/>
      <p:bldP spid="27" grpId="0"/>
      <p:bldP spid="28" grpId="0"/>
      <p:bldP spid="30" grpId="0"/>
      <p:bldP spid="32" grpId="0"/>
      <p:bldP spid="33" grpId="0"/>
      <p:bldP spid="34" grpId="0"/>
      <p:bldP spid="35" grpId="0"/>
      <p:bldP spid="37" grpId="0"/>
      <p:bldP spid="38" grpId="0"/>
      <p:bldP spid="39" grpId="0"/>
      <p:bldP spid="40" grpId="0"/>
      <p:bldP spid="41" grpId="0"/>
      <p:bldP spid="42" grpId="0"/>
      <p:bldP spid="45" grpId="0" animBg="1"/>
      <p:bldP spid="4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E7EAC3-A0AB-9A47-891E-1C7A6ACE9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0FF21-C917-B54A-9897-F225AD1DB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A4880C6-7F8C-9A49-9CB3-AEB9672C7696}"/>
              </a:ext>
            </a:extLst>
          </p:cNvPr>
          <p:cNvSpPr txBox="1">
            <a:spLocks/>
          </p:cNvSpPr>
          <p:nvPr/>
        </p:nvSpPr>
        <p:spPr>
          <a:xfrm>
            <a:off x="475343" y="620714"/>
            <a:ext cx="6750958" cy="10699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Dividér med 2 algoritmen</a:t>
            </a:r>
            <a:endParaRPr lang="da-DK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B1E274-9144-F143-9227-E9C750DBFB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517" y="2912588"/>
            <a:ext cx="3073400" cy="20230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37A9D6A-4373-7D4C-B0B6-11DC6D0F4706}"/>
              </a:ext>
            </a:extLst>
          </p:cNvPr>
          <p:cNvSpPr txBox="1"/>
          <p:nvPr/>
        </p:nvSpPr>
        <p:spPr>
          <a:xfrm>
            <a:off x="1585913" y="1928813"/>
            <a:ext cx="3356790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GB" sz="2400" dirty="0"/>
              <a:t>Fra </a:t>
            </a:r>
            <a:r>
              <a:rPr lang="en-GB" sz="2400" dirty="0" err="1"/>
              <a:t>binær</a:t>
            </a:r>
            <a:r>
              <a:rPr lang="en-GB" sz="2400" dirty="0"/>
              <a:t> </a:t>
            </a:r>
            <a:r>
              <a:rPr lang="en-GB" sz="2400" dirty="0" err="1"/>
              <a:t>til</a:t>
            </a:r>
            <a:r>
              <a:rPr lang="en-GB" sz="2400" dirty="0"/>
              <a:t> decimal</a:t>
            </a:r>
          </a:p>
          <a:p>
            <a:r>
              <a:rPr lang="en-GB" sz="2400" dirty="0"/>
              <a:t>	1010</a:t>
            </a:r>
            <a:r>
              <a:rPr lang="en-GB" sz="2400" baseline="-25000" dirty="0"/>
              <a:t>2</a:t>
            </a:r>
            <a:r>
              <a:rPr lang="en-GB" sz="2400" dirty="0"/>
              <a:t> = 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03FBE8-0768-6A4E-8FE7-14CF50012CD2}"/>
              </a:ext>
            </a:extLst>
          </p:cNvPr>
          <p:cNvSpPr txBox="1"/>
          <p:nvPr/>
        </p:nvSpPr>
        <p:spPr>
          <a:xfrm>
            <a:off x="6469517" y="1928813"/>
            <a:ext cx="4972840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GB" sz="2400" dirty="0"/>
              <a:t>Fra decimal </a:t>
            </a:r>
            <a:r>
              <a:rPr lang="en-GB" sz="2400" dirty="0" err="1"/>
              <a:t>til</a:t>
            </a:r>
            <a:r>
              <a:rPr lang="en-GB" sz="2400" dirty="0"/>
              <a:t> </a:t>
            </a:r>
            <a:r>
              <a:rPr lang="en-GB" sz="2400" dirty="0" err="1"/>
              <a:t>binær</a:t>
            </a:r>
            <a:endParaRPr lang="en-GB" sz="2400" dirty="0"/>
          </a:p>
          <a:p>
            <a:r>
              <a:rPr lang="en-GB" sz="2400" dirty="0"/>
              <a:t>	11 = ?</a:t>
            </a:r>
            <a:r>
              <a:rPr lang="en-GB" sz="2400" baseline="-25000" dirty="0"/>
              <a:t>2</a:t>
            </a:r>
            <a:endParaRPr lang="en-GB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5BBFA9-EEF4-3844-92E8-53C57195C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634" y="2872307"/>
            <a:ext cx="1865501" cy="10518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2A3D6C-5C57-C444-B85A-DCCEE2366499}"/>
              </a:ext>
            </a:extLst>
          </p:cNvPr>
          <p:cNvSpPr txBox="1"/>
          <p:nvPr/>
        </p:nvSpPr>
        <p:spPr>
          <a:xfrm>
            <a:off x="1585913" y="4436076"/>
            <a:ext cx="34355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1010</a:t>
            </a:r>
            <a:r>
              <a:rPr lang="en-US" baseline="-25000" dirty="0"/>
              <a:t>2</a:t>
            </a:r>
            <a:r>
              <a:rPr lang="en-US" dirty="0"/>
              <a:t> = 1·2</a:t>
            </a:r>
            <a:r>
              <a:rPr lang="en-US" baseline="30000" dirty="0"/>
              <a:t>3</a:t>
            </a:r>
            <a:r>
              <a:rPr lang="en-US" dirty="0"/>
              <a:t>+ 0·2</a:t>
            </a:r>
            <a:r>
              <a:rPr lang="en-US" baseline="30000" dirty="0"/>
              <a:t>2</a:t>
            </a:r>
            <a:r>
              <a:rPr lang="en-US" dirty="0"/>
              <a:t> + 1·2</a:t>
            </a:r>
            <a:r>
              <a:rPr lang="en-US" baseline="30000" dirty="0"/>
              <a:t>1</a:t>
            </a:r>
            <a:r>
              <a:rPr lang="en-US" dirty="0"/>
              <a:t> + 0·2</a:t>
            </a:r>
            <a:r>
              <a:rPr lang="en-US" baseline="30000" dirty="0"/>
              <a:t>0</a:t>
            </a:r>
            <a:r>
              <a:rPr lang="en-US" dirty="0"/>
              <a:t> </a:t>
            </a:r>
          </a:p>
          <a:p>
            <a:r>
              <a:rPr lang="en-US" dirty="0"/>
              <a:t>          </a:t>
            </a:r>
            <a:r>
              <a:rPr lang="en-US" baseline="-25000" dirty="0"/>
              <a:t> </a:t>
            </a:r>
            <a:r>
              <a:rPr lang="en-US" dirty="0"/>
              <a:t>= 8 + 0 + 2 + 0</a:t>
            </a:r>
          </a:p>
          <a:p>
            <a:r>
              <a:rPr lang="en-US" dirty="0"/>
              <a:t>          </a:t>
            </a:r>
            <a:r>
              <a:rPr lang="en-US" baseline="-25000" dirty="0"/>
              <a:t> </a:t>
            </a:r>
            <a:r>
              <a:rPr lang="en-US" dirty="0"/>
              <a:t>= 10</a:t>
            </a:r>
          </a:p>
        </p:txBody>
      </p:sp>
    </p:spTree>
    <p:extLst>
      <p:ext uri="{BB962C8B-B14F-4D97-AF65-F5344CB8AC3E}">
        <p14:creationId xmlns:p14="http://schemas.microsoft.com/office/powerpoint/2010/main" val="419000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1B2FC-61D7-E64C-8F83-D05C3C64D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964" y="435359"/>
            <a:ext cx="11012486" cy="865186"/>
          </a:xfrm>
        </p:spPr>
        <p:txBody>
          <a:bodyPr/>
          <a:lstStyle/>
          <a:p>
            <a:r>
              <a:rPr lang="en-US" dirty="0" err="1"/>
              <a:t>Oktale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Heksadecimale</a:t>
            </a:r>
            <a:r>
              <a:rPr lang="en-US" dirty="0"/>
              <a:t> </a:t>
            </a:r>
            <a:r>
              <a:rPr lang="en-US" dirty="0" err="1"/>
              <a:t>tal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81765-D713-654B-A764-D09A9517A6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22422" y="3032502"/>
            <a:ext cx="3464052" cy="783397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err="1"/>
              <a:t>Oktalciffer</a:t>
            </a:r>
            <a:r>
              <a:rPr lang="en-US" sz="1800" dirty="0"/>
              <a:t> </a:t>
            </a:r>
            <a:r>
              <a:rPr lang="en-US" sz="1800" dirty="0" err="1"/>
              <a:t>svarer</a:t>
            </a:r>
            <a:r>
              <a:rPr lang="en-US" sz="1800" dirty="0"/>
              <a:t> </a:t>
            </a:r>
            <a:r>
              <a:rPr lang="en-US" sz="1800" dirty="0" err="1"/>
              <a:t>til</a:t>
            </a:r>
            <a:r>
              <a:rPr lang="en-US" sz="1800" dirty="0"/>
              <a:t> 3 bit:</a:t>
            </a:r>
          </a:p>
          <a:p>
            <a:pPr marL="0" indent="0">
              <a:buNone/>
            </a:pPr>
            <a:r>
              <a:rPr lang="en-US" sz="1800" dirty="0"/>
              <a:t>10111</a:t>
            </a:r>
            <a:r>
              <a:rPr lang="en-US" sz="1800" baseline="-25000" dirty="0"/>
              <a:t>2</a:t>
            </a:r>
            <a:r>
              <a:rPr lang="en-US" sz="1800" dirty="0"/>
              <a:t> -&gt; 010 111</a:t>
            </a:r>
            <a:r>
              <a:rPr lang="en-US" sz="1800" baseline="-25000" dirty="0"/>
              <a:t>2</a:t>
            </a:r>
            <a:r>
              <a:rPr lang="en-US" sz="1800" dirty="0"/>
              <a:t> -&gt; 27</a:t>
            </a:r>
            <a:r>
              <a:rPr lang="en-US" sz="1800" baseline="-25000" dirty="0"/>
              <a:t>8</a:t>
            </a:r>
            <a:endParaRPr lang="en-US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826E38-6760-7445-BB20-74EAAE71E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89500" y="5998880"/>
            <a:ext cx="4480714" cy="783397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err="1"/>
              <a:t>Heksalciffer</a:t>
            </a:r>
            <a:r>
              <a:rPr lang="en-US" sz="1800" dirty="0"/>
              <a:t> </a:t>
            </a:r>
            <a:r>
              <a:rPr lang="en-US" sz="1800" dirty="0" err="1"/>
              <a:t>svarer</a:t>
            </a:r>
            <a:r>
              <a:rPr lang="en-US" sz="1800" dirty="0"/>
              <a:t> </a:t>
            </a:r>
            <a:r>
              <a:rPr lang="en-US" sz="1800" dirty="0" err="1"/>
              <a:t>til</a:t>
            </a:r>
            <a:r>
              <a:rPr lang="en-US" sz="1800" dirty="0"/>
              <a:t> 4 bit:</a:t>
            </a:r>
          </a:p>
          <a:p>
            <a:pPr marL="0" indent="0">
              <a:buNone/>
            </a:pPr>
            <a:r>
              <a:rPr lang="en-US" sz="1800" dirty="0"/>
              <a:t>10111</a:t>
            </a:r>
            <a:r>
              <a:rPr lang="en-US" sz="1800" baseline="-25000" dirty="0"/>
              <a:t>2</a:t>
            </a:r>
            <a:r>
              <a:rPr lang="en-US" sz="1800" dirty="0"/>
              <a:t> -&gt; 0001 0111</a:t>
            </a:r>
            <a:r>
              <a:rPr lang="en-US" sz="1800" baseline="-25000" dirty="0"/>
              <a:t>2</a:t>
            </a:r>
            <a:r>
              <a:rPr lang="en-US" sz="1800" dirty="0"/>
              <a:t> -&gt; 17</a:t>
            </a:r>
            <a:r>
              <a:rPr lang="en-US" sz="1800" baseline="-25000" dirty="0"/>
              <a:t>16</a:t>
            </a:r>
            <a:endParaRPr lang="en-US" sz="18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73BC29-FAF1-1A4E-BF91-EADE2D508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CB85E-4BB4-F746-8919-8E9FA56F9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07E46202-199D-E948-90B3-3D0D7ED6FB17}"/>
              </a:ext>
            </a:extLst>
          </p:cNvPr>
          <p:cNvSpPr/>
          <p:nvPr/>
        </p:nvSpPr>
        <p:spPr>
          <a:xfrm>
            <a:off x="7539589" y="262542"/>
            <a:ext cx="208644" cy="160980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D642EF9B-29D6-654E-93DF-18F584DCBADA}"/>
              </a:ext>
            </a:extLst>
          </p:cNvPr>
          <p:cNvSpPr/>
          <p:nvPr/>
        </p:nvSpPr>
        <p:spPr>
          <a:xfrm>
            <a:off x="6973531" y="262542"/>
            <a:ext cx="141495" cy="326442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09FB43-572B-CB4D-ABB4-437FACFC3958}"/>
              </a:ext>
            </a:extLst>
          </p:cNvPr>
          <p:cNvSpPr txBox="1"/>
          <p:nvPr/>
        </p:nvSpPr>
        <p:spPr>
          <a:xfrm rot="16200000">
            <a:off x="6628601" y="934068"/>
            <a:ext cx="1452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Et </a:t>
            </a:r>
            <a:r>
              <a:rPr lang="da-DK" dirty="0" err="1"/>
              <a:t>oktalciffer</a:t>
            </a:r>
            <a:endParaRPr lang="da-D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20B2A9-A043-1D4C-AA9B-16B31909CD96}"/>
              </a:ext>
            </a:extLst>
          </p:cNvPr>
          <p:cNvSpPr txBox="1"/>
          <p:nvPr/>
        </p:nvSpPr>
        <p:spPr>
          <a:xfrm rot="16200000">
            <a:off x="5961528" y="1761382"/>
            <a:ext cx="1587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Et </a:t>
            </a:r>
            <a:r>
              <a:rPr lang="da-DK" dirty="0" err="1"/>
              <a:t>heksalciffer</a:t>
            </a:r>
            <a:endParaRPr lang="da-DK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A0A50A-69A4-DB43-A12A-0B56A21EFAE7}"/>
              </a:ext>
            </a:extLst>
          </p:cNvPr>
          <p:cNvSpPr txBox="1"/>
          <p:nvPr/>
        </p:nvSpPr>
        <p:spPr>
          <a:xfrm>
            <a:off x="588964" y="1045811"/>
            <a:ext cx="31229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Oktale</a:t>
            </a:r>
            <a:r>
              <a:rPr lang="en-US" dirty="0"/>
              <a:t> </a:t>
            </a:r>
            <a:r>
              <a:rPr lang="en-US" dirty="0" err="1"/>
              <a:t>tal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 – 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Alphabet – {0,1,2,3,4,5,6,7}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873353-95F3-5942-A46A-80646F6D037B}"/>
              </a:ext>
            </a:extLst>
          </p:cNvPr>
          <p:cNvSpPr txBox="1"/>
          <p:nvPr/>
        </p:nvSpPr>
        <p:spPr>
          <a:xfrm>
            <a:off x="590156" y="3933373"/>
            <a:ext cx="44807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Heksadecimale</a:t>
            </a:r>
            <a:r>
              <a:rPr lang="en-US" dirty="0"/>
              <a:t> </a:t>
            </a:r>
            <a:r>
              <a:rPr lang="en-US" dirty="0" err="1"/>
              <a:t>tal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 – 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Alphabet: {0,1,2,3,4,5,6,7,8,9,a,b,c,d,e,f}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E11702-4D2B-CD43-A6C5-C122B8078D1A}"/>
              </a:ext>
            </a:extLst>
          </p:cNvPr>
          <p:cNvSpPr txBox="1"/>
          <p:nvPr/>
        </p:nvSpPr>
        <p:spPr>
          <a:xfrm>
            <a:off x="631776" y="2438720"/>
            <a:ext cx="2457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  <a:r>
              <a:rPr lang="en-US" baseline="-25000" dirty="0"/>
              <a:t>n</a:t>
            </a:r>
            <a:r>
              <a:rPr lang="en-US" dirty="0"/>
              <a:t>…o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1</a:t>
            </a:r>
            <a:r>
              <a:rPr lang="en-US" dirty="0"/>
              <a:t>o</a:t>
            </a:r>
            <a:r>
              <a:rPr lang="en-US" baseline="-25000" dirty="0"/>
              <a:t>0</a:t>
            </a:r>
            <a:r>
              <a:rPr lang="en-US" dirty="0"/>
              <a:t>,o</a:t>
            </a:r>
            <a:r>
              <a:rPr lang="en-US" baseline="-25000" dirty="0"/>
              <a:t>-1</a:t>
            </a:r>
            <a:r>
              <a:rPr lang="en-US" dirty="0"/>
              <a:t>o</a:t>
            </a:r>
            <a:r>
              <a:rPr lang="en-US" baseline="-25000" dirty="0"/>
              <a:t>-2</a:t>
            </a:r>
            <a:r>
              <a:rPr lang="en-US" dirty="0"/>
              <a:t>…o</a:t>
            </a:r>
            <a:r>
              <a:rPr lang="en-US" baseline="-25000" dirty="0"/>
              <a:t>-m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008677-D789-BB45-BA9F-B08B9D9432DB}"/>
              </a:ext>
            </a:extLst>
          </p:cNvPr>
          <p:cNvSpPr txBox="1"/>
          <p:nvPr/>
        </p:nvSpPr>
        <p:spPr>
          <a:xfrm>
            <a:off x="1511972" y="2844061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27,3</a:t>
            </a:r>
            <a:r>
              <a:rPr lang="en-US" baseline="-25000" dirty="0"/>
              <a:t>8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B52E91-1BE1-E941-8807-41DCA8896DE7}"/>
              </a:ext>
            </a:extLst>
          </p:cNvPr>
          <p:cNvSpPr txBox="1"/>
          <p:nvPr/>
        </p:nvSpPr>
        <p:spPr>
          <a:xfrm rot="18940755">
            <a:off x="629136" y="2085415"/>
            <a:ext cx="372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8</a:t>
            </a:r>
            <a:r>
              <a:rPr lang="en-US" sz="1600" baseline="30000" dirty="0"/>
              <a:t>n</a:t>
            </a:r>
            <a:endParaRPr lang="en-US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9FA083-FE96-2F44-B4C3-1525AD3BA4BA}"/>
              </a:ext>
            </a:extLst>
          </p:cNvPr>
          <p:cNvSpPr txBox="1"/>
          <p:nvPr/>
        </p:nvSpPr>
        <p:spPr>
          <a:xfrm rot="18940755">
            <a:off x="1063260" y="2070606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64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61DCA1-8CF3-3846-AF5A-F18FF68B7ADF}"/>
              </a:ext>
            </a:extLst>
          </p:cNvPr>
          <p:cNvSpPr txBox="1"/>
          <p:nvPr/>
        </p:nvSpPr>
        <p:spPr>
          <a:xfrm rot="18940755">
            <a:off x="1342415" y="2116296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2FA424-FEF4-E242-9F91-FC7CEBAE508C}"/>
              </a:ext>
            </a:extLst>
          </p:cNvPr>
          <p:cNvSpPr txBox="1"/>
          <p:nvPr/>
        </p:nvSpPr>
        <p:spPr>
          <a:xfrm rot="18940755">
            <a:off x="1590420" y="2110289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E10424-864F-F542-905B-463D271BB62B}"/>
              </a:ext>
            </a:extLst>
          </p:cNvPr>
          <p:cNvSpPr txBox="1"/>
          <p:nvPr/>
        </p:nvSpPr>
        <p:spPr>
          <a:xfrm rot="18940755">
            <a:off x="1756267" y="2049252"/>
            <a:ext cx="486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1/8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49C98B7-AFB4-F24D-8C91-C0D5791D9E75}"/>
              </a:ext>
            </a:extLst>
          </p:cNvPr>
          <p:cNvSpPr txBox="1"/>
          <p:nvPr/>
        </p:nvSpPr>
        <p:spPr>
          <a:xfrm rot="18940755">
            <a:off x="2018282" y="2019149"/>
            <a:ext cx="5966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1/64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F255E9-DC12-A24B-9938-F68832422FD8}"/>
              </a:ext>
            </a:extLst>
          </p:cNvPr>
          <p:cNvSpPr txBox="1"/>
          <p:nvPr/>
        </p:nvSpPr>
        <p:spPr>
          <a:xfrm rot="18940755">
            <a:off x="2530233" y="2012442"/>
            <a:ext cx="603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1/8</a:t>
            </a:r>
            <a:r>
              <a:rPr lang="en-US" sz="1600" baseline="30000" dirty="0"/>
              <a:t>m</a:t>
            </a:r>
            <a:endParaRPr lang="en-US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38E564-FF0F-E44D-8BE8-3412B53D9E57}"/>
              </a:ext>
            </a:extLst>
          </p:cNvPr>
          <p:cNvSpPr txBox="1"/>
          <p:nvPr/>
        </p:nvSpPr>
        <p:spPr>
          <a:xfrm>
            <a:off x="685320" y="5420842"/>
            <a:ext cx="2424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n</a:t>
            </a:r>
            <a:r>
              <a:rPr lang="en-US" dirty="0"/>
              <a:t>…h</a:t>
            </a:r>
            <a:r>
              <a:rPr lang="en-US" baseline="-25000" dirty="0"/>
              <a:t>2</a:t>
            </a:r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h</a:t>
            </a:r>
            <a:r>
              <a:rPr lang="en-US" baseline="-25000" dirty="0"/>
              <a:t>0</a:t>
            </a:r>
            <a:r>
              <a:rPr lang="en-US" dirty="0"/>
              <a:t>,h</a:t>
            </a:r>
            <a:r>
              <a:rPr lang="en-US" baseline="-25000" dirty="0"/>
              <a:t>-1</a:t>
            </a:r>
            <a:r>
              <a:rPr lang="en-US" dirty="0"/>
              <a:t>h</a:t>
            </a:r>
            <a:r>
              <a:rPr lang="en-US" baseline="-25000" dirty="0"/>
              <a:t>-2</a:t>
            </a:r>
            <a:r>
              <a:rPr lang="en-US" dirty="0"/>
              <a:t>…h</a:t>
            </a:r>
            <a:r>
              <a:rPr lang="en-US" baseline="-25000" dirty="0"/>
              <a:t>-m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4B24FF2-73E6-BF40-AA41-F06DF4F6CD44}"/>
              </a:ext>
            </a:extLst>
          </p:cNvPr>
          <p:cNvSpPr txBox="1"/>
          <p:nvPr/>
        </p:nvSpPr>
        <p:spPr>
          <a:xfrm>
            <a:off x="1565516" y="5826183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a3,9</a:t>
            </a:r>
            <a:r>
              <a:rPr lang="en-US" baseline="-25000" dirty="0"/>
              <a:t>16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99EA37B-B943-2A47-828B-EF919A0F6E3E}"/>
              </a:ext>
            </a:extLst>
          </p:cNvPr>
          <p:cNvSpPr txBox="1"/>
          <p:nvPr/>
        </p:nvSpPr>
        <p:spPr>
          <a:xfrm rot="18940755">
            <a:off x="627377" y="5067537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16</a:t>
            </a:r>
            <a:r>
              <a:rPr lang="en-US" sz="1600" baseline="30000" dirty="0"/>
              <a:t>n</a:t>
            </a:r>
            <a:endParaRPr 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A65293-14EF-604A-A39B-49118A2D7E1F}"/>
              </a:ext>
            </a:extLst>
          </p:cNvPr>
          <p:cNvSpPr txBox="1"/>
          <p:nvPr/>
        </p:nvSpPr>
        <p:spPr>
          <a:xfrm rot="18940755">
            <a:off x="1073857" y="5052728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256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88E518-A31C-EA42-B6C9-64152CF864DC}"/>
              </a:ext>
            </a:extLst>
          </p:cNvPr>
          <p:cNvSpPr txBox="1"/>
          <p:nvPr/>
        </p:nvSpPr>
        <p:spPr>
          <a:xfrm rot="18940755">
            <a:off x="1340656" y="5098418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1A3B929-61B8-F740-AD17-1322350A5435}"/>
              </a:ext>
            </a:extLst>
          </p:cNvPr>
          <p:cNvSpPr txBox="1"/>
          <p:nvPr/>
        </p:nvSpPr>
        <p:spPr>
          <a:xfrm rot="18940755">
            <a:off x="1643964" y="5092411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9F89C4-399C-0E4F-8370-544A86D37B44}"/>
              </a:ext>
            </a:extLst>
          </p:cNvPr>
          <p:cNvSpPr txBox="1"/>
          <p:nvPr/>
        </p:nvSpPr>
        <p:spPr>
          <a:xfrm rot="18940755">
            <a:off x="1754507" y="5031374"/>
            <a:ext cx="5966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1/16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434A372-BD72-4043-A5E1-C24A3D2F9DDA}"/>
              </a:ext>
            </a:extLst>
          </p:cNvPr>
          <p:cNvSpPr txBox="1"/>
          <p:nvPr/>
        </p:nvSpPr>
        <p:spPr>
          <a:xfrm rot="18940755">
            <a:off x="2016523" y="5001271"/>
            <a:ext cx="7072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1/256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1AE47EB-7336-1E48-ADC7-3DC9F9F5004E}"/>
              </a:ext>
            </a:extLst>
          </p:cNvPr>
          <p:cNvSpPr txBox="1"/>
          <p:nvPr/>
        </p:nvSpPr>
        <p:spPr>
          <a:xfrm rot="18940755">
            <a:off x="2528475" y="4994564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1/16</a:t>
            </a:r>
            <a:r>
              <a:rPr lang="en-US" sz="1600" baseline="30000" dirty="0"/>
              <a:t>m</a:t>
            </a:r>
            <a:endParaRPr lang="en-US" sz="1600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D094E5AD-723E-354D-B2E2-B8BF361E5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6046" y="0"/>
            <a:ext cx="41634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352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/>
      <p:bldP spid="4" grpId="0"/>
      <p:bldP spid="8" grpId="0" animBg="1"/>
      <p:bldP spid="9" grpId="0" animBg="1"/>
      <p:bldP spid="10" grpId="0"/>
      <p:bldP spid="11" grpId="0"/>
      <p:bldP spid="13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AE8D-F59D-8541-85CF-B19407BC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Resumé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3E5C6-5961-F944-BDD7-19A927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07/09/2022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5303B-76E2-F542-9698-68C289C9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B1442C8-EBAB-9040-B897-97DFCEDCD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8964" y="1635125"/>
            <a:ext cx="10778283" cy="4675187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I denne video har du hørt om:</a:t>
            </a:r>
          </a:p>
          <a:p>
            <a:r>
              <a:rPr lang="da-DK" dirty="0"/>
              <a:t>Talsystem (decimale, binære, </a:t>
            </a:r>
            <a:r>
              <a:rPr lang="da-DK" dirty="0" err="1"/>
              <a:t>oktale</a:t>
            </a:r>
            <a:r>
              <a:rPr lang="da-DK" dirty="0"/>
              <a:t>, </a:t>
            </a:r>
            <a:r>
              <a:rPr lang="da-DK" dirty="0" err="1"/>
              <a:t>hexadecimale</a:t>
            </a:r>
            <a:r>
              <a:rPr lang="da-DK" dirty="0"/>
              <a:t>) </a:t>
            </a:r>
          </a:p>
          <a:p>
            <a:r>
              <a:rPr lang="da-DK" dirty="0"/>
              <a:t>Dividér med 2 algoritmen</a:t>
            </a:r>
          </a:p>
        </p:txBody>
      </p:sp>
    </p:spTree>
    <p:extLst>
      <p:ext uri="{BB962C8B-B14F-4D97-AF65-F5344CB8AC3E}">
        <p14:creationId xmlns:p14="http://schemas.microsoft.com/office/powerpoint/2010/main" val="3947438971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</Words>
  <Application>Microsoft Macintosh PowerPoint</Application>
  <PresentationFormat>Widescreen</PresentationFormat>
  <Paragraphs>89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Microsoft New Tai Lue</vt:lpstr>
      <vt:lpstr>Brugerdefineret design</vt:lpstr>
      <vt:lpstr>ope</vt:lpstr>
      <vt:lpstr>PowerPoint Presentation</vt:lpstr>
      <vt:lpstr>PowerPoint Presentation</vt:lpstr>
      <vt:lpstr>Oktale og Heksadecimale tal</vt:lpstr>
      <vt:lpstr>Resumé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2022-09-07T14:56:50Z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a2630e2-1ac5-455e-8217-0156b1936a76_Enabled">
    <vt:lpwstr>true</vt:lpwstr>
  </property>
  <property fmtid="{D5CDD505-2E9C-101B-9397-08002B2CF9AE}" pid="3" name="MSIP_Label_6a2630e2-1ac5-455e-8217-0156b1936a76_SetDate">
    <vt:lpwstr>2022-09-07T11:04:25Z</vt:lpwstr>
  </property>
  <property fmtid="{D5CDD505-2E9C-101B-9397-08002B2CF9AE}" pid="4" name="MSIP_Label_6a2630e2-1ac5-455e-8217-0156b1936a76_Method">
    <vt:lpwstr>Standard</vt:lpwstr>
  </property>
  <property fmtid="{D5CDD505-2E9C-101B-9397-08002B2CF9AE}" pid="5" name="MSIP_Label_6a2630e2-1ac5-455e-8217-0156b1936a76_Name">
    <vt:lpwstr>Notclass</vt:lpwstr>
  </property>
  <property fmtid="{D5CDD505-2E9C-101B-9397-08002B2CF9AE}" pid="6" name="MSIP_Label_6a2630e2-1ac5-455e-8217-0156b1936a76_SiteId">
    <vt:lpwstr>a3927f91-cda1-4696-af89-8c9f1ceffa91</vt:lpwstr>
  </property>
  <property fmtid="{D5CDD505-2E9C-101B-9397-08002B2CF9AE}" pid="7" name="MSIP_Label_6a2630e2-1ac5-455e-8217-0156b1936a76_ActionId">
    <vt:lpwstr>3ea7a831-cac8-4461-96b6-6fe29ff89a81</vt:lpwstr>
  </property>
  <property fmtid="{D5CDD505-2E9C-101B-9397-08002B2CF9AE}" pid="8" name="MSIP_Label_6a2630e2-1ac5-455e-8217-0156b1936a76_ContentBits">
    <vt:lpwstr>0</vt:lpwstr>
  </property>
</Properties>
</file>

<file path=docProps/thumbnail.jpeg>
</file>